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57" r:id="rId5"/>
    <p:sldId id="264" r:id="rId6"/>
    <p:sldId id="265" r:id="rId7"/>
    <p:sldId id="266" r:id="rId8"/>
    <p:sldId id="269" r:id="rId9"/>
    <p:sldId id="262" r:id="rId10"/>
    <p:sldId id="270" r:id="rId11"/>
    <p:sldId id="271" r:id="rId12"/>
    <p:sldId id="263" r:id="rId13"/>
    <p:sldId id="272" r:id="rId14"/>
    <p:sldId id="273" r:id="rId15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9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9DCD"/>
    <a:srgbClr val="A77AA7"/>
    <a:srgbClr val="8402B2"/>
    <a:srgbClr val="6C357F"/>
    <a:srgbClr val="AD89C5"/>
    <a:srgbClr val="C8A2C8"/>
    <a:srgbClr val="E8DCE8"/>
    <a:srgbClr val="D1D7E8"/>
    <a:srgbClr val="E3EFE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B516B4-08F2-4745-B997-CC6F9E4723A4}" v="2" dt="2024-06-10T23:47:41.9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30" d="100"/>
          <a:sy n="30" d="100"/>
        </p:scale>
        <p:origin x="2228" y="40"/>
      </p:cViewPr>
      <p:guideLst>
        <p:guide orient="horz" pos="4009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4004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464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0609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5230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8104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7719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9272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0888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6431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8056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4611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1E1D66-5B03-4CE7-9144-6D1A0012FF92}" type="datetimeFigureOut">
              <a:rPr lang="pt-BR" smtClean="0"/>
              <a:t>12/06/2024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8B5FA1-E309-487D-A597-A20404494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2012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Mulher sentada em uma flor&#10;&#10;Descrição gerada automaticamente">
            <a:extLst>
              <a:ext uri="{FF2B5EF4-FFF2-40B4-BE49-F238E27FC236}">
                <a16:creationId xmlns:a16="http://schemas.microsoft.com/office/drawing/2014/main" id="{6A88BE09-F895-DFFB-C818-455265C44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8423"/>
            <a:ext cx="9601200" cy="7657032"/>
          </a:xfrm>
          <a:prstGeom prst="rect">
            <a:avLst/>
          </a:prstGeom>
        </p:spPr>
      </p:pic>
      <p:pic>
        <p:nvPicPr>
          <p:cNvPr id="7" name="Imagem 6" descr="Homem com flor no cabelo&#10;&#10;Descrição gerada automaticamente">
            <a:extLst>
              <a:ext uri="{FF2B5EF4-FFF2-40B4-BE49-F238E27FC236}">
                <a16:creationId xmlns:a16="http://schemas.microsoft.com/office/drawing/2014/main" id="{DE7D2A11-1773-9278-6A4E-875983D7DA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1378"/>
            <a:ext cx="9601200" cy="765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07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_componente">
            <a:extLst>
              <a:ext uri="{FF2B5EF4-FFF2-40B4-BE49-F238E27FC236}">
                <a16:creationId xmlns:a16="http://schemas.microsoft.com/office/drawing/2014/main" id="{6A693A01-0EB6-7C73-D159-05FAD9322315}"/>
              </a:ext>
            </a:extLst>
          </p:cNvPr>
          <p:cNvSpPr txBox="1"/>
          <p:nvPr/>
        </p:nvSpPr>
        <p:spPr>
          <a:xfrm>
            <a:off x="1307805" y="1460287"/>
            <a:ext cx="733646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seletor de classe permite que você direcione elementos com base em suas classes. Por exemplo, para estilizar os elementos com a classe “botão”, você pode usar o seletor `.botão`. Veja o exemplo:</a:t>
            </a:r>
          </a:p>
          <a:p>
            <a:endParaRPr lang="pt-BR" dirty="0"/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2CE89122-9889-0D88-88F5-2D0C623DFDC5}"/>
              </a:ext>
            </a:extLst>
          </p:cNvPr>
          <p:cNvSpPr txBox="1"/>
          <p:nvPr/>
        </p:nvSpPr>
        <p:spPr>
          <a:xfrm>
            <a:off x="1307805" y="400754"/>
            <a:ext cx="73364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Seletor de Classe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3CB7C86E-23E2-88DE-BCDC-A6F3B426C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21226"/>
            <a:ext cx="96012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81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_componente">
            <a:extLst>
              <a:ext uri="{FF2B5EF4-FFF2-40B4-BE49-F238E27FC236}">
                <a16:creationId xmlns:a16="http://schemas.microsoft.com/office/drawing/2014/main" id="{6A693A01-0EB6-7C73-D159-05FAD9322315}"/>
              </a:ext>
            </a:extLst>
          </p:cNvPr>
          <p:cNvSpPr txBox="1"/>
          <p:nvPr/>
        </p:nvSpPr>
        <p:spPr>
          <a:xfrm>
            <a:off x="1307805" y="1460287"/>
            <a:ext cx="733646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seletor de ID é utilizado para direcionar um elemento com base em seu ID. Por exemplo, para estilizar um elemento com o ID “cabeçalho”, você pode usar o seletor `#cabeçalho`. Veja o exemplo:</a:t>
            </a:r>
          </a:p>
          <a:p>
            <a:endParaRPr lang="pt-BR" dirty="0"/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2CE89122-9889-0D88-88F5-2D0C623DFDC5}"/>
              </a:ext>
            </a:extLst>
          </p:cNvPr>
          <p:cNvSpPr txBox="1"/>
          <p:nvPr/>
        </p:nvSpPr>
        <p:spPr>
          <a:xfrm>
            <a:off x="1307805" y="400754"/>
            <a:ext cx="73364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Seletor de ID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6893C608-A768-E002-23A5-3B893B3D8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63756"/>
            <a:ext cx="96012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373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0A0BCE7-2062-D572-8763-A5677CA6F55F}"/>
              </a:ext>
            </a:extLst>
          </p:cNvPr>
          <p:cNvSpPr txBox="1"/>
          <p:nvPr/>
        </p:nvSpPr>
        <p:spPr>
          <a:xfrm>
            <a:off x="0" y="0"/>
            <a:ext cx="9824484" cy="12801600"/>
          </a:xfrm>
          <a:prstGeom prst="rect">
            <a:avLst/>
          </a:prstGeom>
          <a:solidFill>
            <a:srgbClr val="6C357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AB52B7EC-A886-D5AD-945A-8F1E4FE3F065}"/>
              </a:ext>
            </a:extLst>
          </p:cNvPr>
          <p:cNvSpPr txBox="1"/>
          <p:nvPr/>
        </p:nvSpPr>
        <p:spPr>
          <a:xfrm>
            <a:off x="850603" y="6138394"/>
            <a:ext cx="78007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SELETORES DE DESCENDENTE E FILHO</a:t>
            </a:r>
            <a:endParaRPr lang="pt-BR" sz="7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C1726ED8-23F8-7CE2-AEBF-7BEB7A57C5D1}"/>
              </a:ext>
            </a:extLst>
          </p:cNvPr>
          <p:cNvSpPr txBox="1"/>
          <p:nvPr/>
        </p:nvSpPr>
        <p:spPr>
          <a:xfrm>
            <a:off x="971110" y="2023732"/>
            <a:ext cx="7200000" cy="4508927"/>
          </a:xfrm>
          <a:prstGeom prst="rect">
            <a:avLst/>
          </a:prstGeom>
          <a:noFill/>
          <a:ln>
            <a:solidFill>
              <a:srgbClr val="6C357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CD9DCD"/>
                  </a:solidFill>
                </a:ln>
                <a:noFill/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03</a:t>
            </a:r>
            <a:endParaRPr lang="pt-BR" sz="28700" dirty="0">
              <a:ln>
                <a:solidFill>
                  <a:srgbClr val="CD9DCD"/>
                </a:solidFill>
              </a:ln>
              <a:noFill/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BA0A984-C8A6-9B1E-FF03-5F0301DA4EE8}"/>
              </a:ext>
            </a:extLst>
          </p:cNvPr>
          <p:cNvSpPr/>
          <p:nvPr/>
        </p:nvSpPr>
        <p:spPr>
          <a:xfrm>
            <a:off x="744279" y="8527831"/>
            <a:ext cx="8080744" cy="108000"/>
          </a:xfrm>
          <a:prstGeom prst="rect">
            <a:avLst/>
          </a:prstGeom>
          <a:gradFill>
            <a:gsLst>
              <a:gs pos="3030">
                <a:srgbClr val="A77AA7">
                  <a:alpha val="97647"/>
                </a:srgbClr>
              </a:gs>
              <a:gs pos="41674">
                <a:srgbClr val="E8DCE8"/>
              </a:gs>
              <a:gs pos="90000">
                <a:srgbClr val="CED7E8"/>
              </a:gs>
              <a:gs pos="33744">
                <a:srgbClr val="E8DCE8"/>
              </a:gs>
              <a:gs pos="24234">
                <a:srgbClr val="C8A2C8"/>
              </a:gs>
              <a:gs pos="17432">
                <a:srgbClr val="CD9DCD"/>
              </a:gs>
              <a:gs pos="10000">
                <a:srgbClr val="AD89C5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E8DCE8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o_componente">
            <a:extLst>
              <a:ext uri="{FF2B5EF4-FFF2-40B4-BE49-F238E27FC236}">
                <a16:creationId xmlns:a16="http://schemas.microsoft.com/office/drawing/2014/main" id="{274CCC93-3BBC-29FD-A480-047C9D8C5754}"/>
              </a:ext>
            </a:extLst>
          </p:cNvPr>
          <p:cNvSpPr txBox="1"/>
          <p:nvPr/>
        </p:nvSpPr>
        <p:spPr>
          <a:xfrm>
            <a:off x="744280" y="8931209"/>
            <a:ext cx="808074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Os seletores de descendente e filho permitem que você selecione elementos com base em sua hierarquia dentro do HTML. Eles são úteis para estilizar elementos específicos dentro de um contexto mais amplo. Confira os exemplos a seguir: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77713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_componente">
            <a:extLst>
              <a:ext uri="{FF2B5EF4-FFF2-40B4-BE49-F238E27FC236}">
                <a16:creationId xmlns:a16="http://schemas.microsoft.com/office/drawing/2014/main" id="{6A693A01-0EB6-7C73-D159-05FAD9322315}"/>
              </a:ext>
            </a:extLst>
          </p:cNvPr>
          <p:cNvSpPr txBox="1"/>
          <p:nvPr/>
        </p:nvSpPr>
        <p:spPr>
          <a:xfrm>
            <a:off x="1307805" y="1460287"/>
            <a:ext cx="733646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seletor de descendente permite que você selecione elementos dentro de outros elementos. Por exemplo, para estilizar todas as linhas não ordenadas dentro de uma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div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com a classe “container”, você pode usar o seletor `.container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ul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`. Veja o exemplo:</a:t>
            </a:r>
          </a:p>
          <a:p>
            <a:endParaRPr lang="pt-BR" dirty="0"/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2CE89122-9889-0D88-88F5-2D0C623DFDC5}"/>
              </a:ext>
            </a:extLst>
          </p:cNvPr>
          <p:cNvSpPr txBox="1"/>
          <p:nvPr/>
        </p:nvSpPr>
        <p:spPr>
          <a:xfrm>
            <a:off x="1307805" y="400754"/>
            <a:ext cx="73364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Seletor de Descendente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4128828F-456D-6DEB-661D-E8687B047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5142"/>
            <a:ext cx="96012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656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_componente">
            <a:extLst>
              <a:ext uri="{FF2B5EF4-FFF2-40B4-BE49-F238E27FC236}">
                <a16:creationId xmlns:a16="http://schemas.microsoft.com/office/drawing/2014/main" id="{6A693A01-0EB6-7C73-D159-05FAD9322315}"/>
              </a:ext>
            </a:extLst>
          </p:cNvPr>
          <p:cNvSpPr txBox="1"/>
          <p:nvPr/>
        </p:nvSpPr>
        <p:spPr>
          <a:xfrm>
            <a:off x="1307805" y="1460287"/>
            <a:ext cx="73364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seletor de filho direto é semelhante ao seletor de descendente, mas seleciona apenas os elementos filhos diretos de um elemento pai. Por exemplo, para estilizar apenas os parágrafos que são filhos diretos de uma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div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com a classe “destaque”, você pode usar o seletor `.destaque &gt; p`. Veja o exemplo:</a:t>
            </a:r>
          </a:p>
          <a:p>
            <a:endParaRPr lang="pt-BR" dirty="0"/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2CE89122-9889-0D88-88F5-2D0C623DFDC5}"/>
              </a:ext>
            </a:extLst>
          </p:cNvPr>
          <p:cNvSpPr txBox="1"/>
          <p:nvPr/>
        </p:nvSpPr>
        <p:spPr>
          <a:xfrm>
            <a:off x="1307805" y="400754"/>
            <a:ext cx="73364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Seletor de Filho Direto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7C55071E-5B40-38E3-4335-7633A25D9E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37" y="4808575"/>
            <a:ext cx="96012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571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C3F4593-46EC-8A85-C9DE-2E23EA34CAA1}"/>
              </a:ext>
            </a:extLst>
          </p:cNvPr>
          <p:cNvSpPr txBox="1"/>
          <p:nvPr/>
        </p:nvSpPr>
        <p:spPr>
          <a:xfrm>
            <a:off x="-11036596" y="2339163"/>
            <a:ext cx="10037135" cy="495520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3200" b="1" dirty="0">
                <a:solidFill>
                  <a:schemeClr val="bg1">
                    <a:lumMod val="95000"/>
                  </a:schemeClr>
                </a:solidFill>
              </a:rPr>
              <a:t>REGRAS:</a:t>
            </a:r>
          </a:p>
          <a:p>
            <a:pPr>
              <a:lnSpc>
                <a:spcPct val="150000"/>
              </a:lnSpc>
            </a:pPr>
            <a:r>
              <a:rPr lang="pt-BR" sz="3200" dirty="0">
                <a:solidFill>
                  <a:schemeClr val="bg1">
                    <a:lumMod val="95000"/>
                  </a:schemeClr>
                </a:solidFill>
              </a:rPr>
              <a:t>1ª) use fontes grandes, múltiplas de 8 (Regra dos 8 pontos) (8px, 16px, 24 </a:t>
            </a:r>
            <a:r>
              <a:rPr lang="pt-BR" sz="3200" dirty="0" err="1">
                <a:solidFill>
                  <a:schemeClr val="bg1">
                    <a:lumMod val="95000"/>
                  </a:schemeClr>
                </a:solidFill>
              </a:rPr>
              <a:t>px</a:t>
            </a:r>
            <a:r>
              <a:rPr lang="pt-BR" sz="3200" dirty="0">
                <a:solidFill>
                  <a:schemeClr val="bg1">
                    <a:lumMod val="95000"/>
                  </a:schemeClr>
                </a:solidFill>
              </a:rPr>
              <a:t>, 32px, 40px...);</a:t>
            </a:r>
          </a:p>
          <a:p>
            <a:pPr>
              <a:lnSpc>
                <a:spcPct val="150000"/>
              </a:lnSpc>
            </a:pPr>
            <a:r>
              <a:rPr lang="pt-BR" sz="3200" dirty="0">
                <a:solidFill>
                  <a:schemeClr val="bg1">
                    <a:lumMod val="95000"/>
                  </a:schemeClr>
                </a:solidFill>
              </a:rPr>
              <a:t>2ª) Utilize poucos textos (seja minimalista) (as pessoas estão cansadas de lerem nas telas dos celulares etc.);</a:t>
            </a:r>
          </a:p>
          <a:p>
            <a:pPr>
              <a:lnSpc>
                <a:spcPct val="150000"/>
              </a:lnSpc>
            </a:pPr>
            <a:r>
              <a:rPr lang="pt-BR" sz="3200" dirty="0">
                <a:solidFill>
                  <a:schemeClr val="bg1">
                    <a:lumMod val="95000"/>
                  </a:schemeClr>
                </a:solidFill>
              </a:rPr>
              <a:t>3ª) Ter um layout agradável</a:t>
            </a:r>
          </a:p>
          <a:p>
            <a:endParaRPr lang="pt-BR" sz="2800" dirty="0"/>
          </a:p>
        </p:txBody>
      </p:sp>
      <p:sp>
        <p:nvSpPr>
          <p:cNvPr id="3" name="texto_componente">
            <a:extLst>
              <a:ext uri="{FF2B5EF4-FFF2-40B4-BE49-F238E27FC236}">
                <a16:creationId xmlns:a16="http://schemas.microsoft.com/office/drawing/2014/main" id="{6A693A01-0EB6-7C73-D159-05FAD9322315}"/>
              </a:ext>
            </a:extLst>
          </p:cNvPr>
          <p:cNvSpPr txBox="1"/>
          <p:nvPr/>
        </p:nvSpPr>
        <p:spPr>
          <a:xfrm>
            <a:off x="1307805" y="2268357"/>
            <a:ext cx="733646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pt-BR" dirty="0"/>
          </a:p>
        </p:txBody>
      </p:sp>
      <p:sp>
        <p:nvSpPr>
          <p:cNvPr id="5" name="subtítulo_componente">
            <a:extLst>
              <a:ext uri="{FF2B5EF4-FFF2-40B4-BE49-F238E27FC236}">
                <a16:creationId xmlns:a16="http://schemas.microsoft.com/office/drawing/2014/main" id="{7A87DFDD-15BB-CE68-1F38-20E2602C6EE4}"/>
              </a:ext>
            </a:extLst>
          </p:cNvPr>
          <p:cNvSpPr txBox="1"/>
          <p:nvPr/>
        </p:nvSpPr>
        <p:spPr>
          <a:xfrm>
            <a:off x="1307805" y="1245453"/>
            <a:ext cx="7336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Lorem ipsum dolor </a:t>
            </a:r>
            <a:r>
              <a:rPr lang="pt-BR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sit</a:t>
            </a:r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pt-BR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amet</a:t>
            </a:r>
            <a:endParaRPr lang="pt-BR" sz="3200" dirty="0"/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2CE89122-9889-0D88-88F5-2D0C623DFDC5}"/>
              </a:ext>
            </a:extLst>
          </p:cNvPr>
          <p:cNvSpPr txBox="1"/>
          <p:nvPr/>
        </p:nvSpPr>
        <p:spPr>
          <a:xfrm>
            <a:off x="1307805" y="400754"/>
            <a:ext cx="73364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Lorem ipsum dolor </a:t>
            </a:r>
            <a:r>
              <a:rPr lang="pt-BR" sz="4000" dirty="0" err="1"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sit</a:t>
            </a:r>
            <a:r>
              <a:rPr lang="pt-BR" sz="4000" dirty="0"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pt-BR" sz="4000" dirty="0" err="1"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amet</a:t>
            </a:r>
            <a:endParaRPr lang="pt-BR" sz="40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448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0A0BCE7-2062-D572-8763-A5677CA6F55F}"/>
              </a:ext>
            </a:extLst>
          </p:cNvPr>
          <p:cNvSpPr txBox="1"/>
          <p:nvPr/>
        </p:nvSpPr>
        <p:spPr>
          <a:xfrm>
            <a:off x="0" y="0"/>
            <a:ext cx="9824484" cy="12801600"/>
          </a:xfrm>
          <a:prstGeom prst="rect">
            <a:avLst/>
          </a:prstGeom>
          <a:solidFill>
            <a:srgbClr val="6C357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AB52B7EC-A886-D5AD-945A-8F1E4FE3F065}"/>
              </a:ext>
            </a:extLst>
          </p:cNvPr>
          <p:cNvSpPr txBox="1"/>
          <p:nvPr/>
        </p:nvSpPr>
        <p:spPr>
          <a:xfrm>
            <a:off x="1196175" y="5798154"/>
            <a:ext cx="7200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SELETORES DE ELEMENTO</a:t>
            </a:r>
            <a:endParaRPr lang="pt-BR" sz="8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C1726ED8-23F8-7CE2-AEBF-7BEB7A57C5D1}"/>
              </a:ext>
            </a:extLst>
          </p:cNvPr>
          <p:cNvSpPr txBox="1"/>
          <p:nvPr/>
        </p:nvSpPr>
        <p:spPr>
          <a:xfrm>
            <a:off x="971110" y="2023732"/>
            <a:ext cx="7200000" cy="4508927"/>
          </a:xfrm>
          <a:prstGeom prst="rect">
            <a:avLst/>
          </a:prstGeom>
          <a:noFill/>
          <a:ln>
            <a:solidFill>
              <a:srgbClr val="6C357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CD9DCD"/>
                  </a:solidFill>
                </a:ln>
                <a:noFill/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01</a:t>
            </a:r>
            <a:endParaRPr lang="pt-BR" sz="28700" dirty="0">
              <a:ln>
                <a:solidFill>
                  <a:srgbClr val="CD9DCD"/>
                </a:solidFill>
              </a:ln>
              <a:noFill/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BA0A984-C8A6-9B1E-FF03-5F0301DA4EE8}"/>
              </a:ext>
            </a:extLst>
          </p:cNvPr>
          <p:cNvSpPr/>
          <p:nvPr/>
        </p:nvSpPr>
        <p:spPr>
          <a:xfrm>
            <a:off x="744279" y="8527831"/>
            <a:ext cx="8080744" cy="108000"/>
          </a:xfrm>
          <a:prstGeom prst="rect">
            <a:avLst/>
          </a:prstGeom>
          <a:gradFill>
            <a:gsLst>
              <a:gs pos="3030">
                <a:srgbClr val="A77AA7">
                  <a:alpha val="97647"/>
                </a:srgbClr>
              </a:gs>
              <a:gs pos="41674">
                <a:srgbClr val="E8DCE8"/>
              </a:gs>
              <a:gs pos="90000">
                <a:srgbClr val="CED7E8"/>
              </a:gs>
              <a:gs pos="33744">
                <a:srgbClr val="E8DCE8"/>
              </a:gs>
              <a:gs pos="24234">
                <a:srgbClr val="C8A2C8"/>
              </a:gs>
              <a:gs pos="17432">
                <a:srgbClr val="CD9DCD"/>
              </a:gs>
              <a:gs pos="10000">
                <a:srgbClr val="AD89C5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E8DCE8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0978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9E64BC0-2160-C815-A853-B9314B2B046F}"/>
              </a:ext>
            </a:extLst>
          </p:cNvPr>
          <p:cNvSpPr/>
          <p:nvPr/>
        </p:nvSpPr>
        <p:spPr>
          <a:xfrm>
            <a:off x="-14467" y="1"/>
            <a:ext cx="9612000" cy="12801599"/>
          </a:xfrm>
          <a:prstGeom prst="rect">
            <a:avLst/>
          </a:prstGeom>
          <a:solidFill>
            <a:srgbClr val="C1A9C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1A3D7FD9-2E8D-8FDA-5971-D4B212C0D517}"/>
              </a:ext>
            </a:extLst>
          </p:cNvPr>
          <p:cNvGrpSpPr/>
          <p:nvPr/>
        </p:nvGrpSpPr>
        <p:grpSpPr>
          <a:xfrm>
            <a:off x="0" y="2572284"/>
            <a:ext cx="9601200" cy="7657032"/>
            <a:chOff x="0" y="2572284"/>
            <a:chExt cx="9601200" cy="7657032"/>
          </a:xfrm>
        </p:grpSpPr>
        <p:pic>
          <p:nvPicPr>
            <p:cNvPr id="7" name="Imagem 6" descr="Homem com flor no cabelo&#10;&#10;Descrição gerada automaticamente">
              <a:extLst>
                <a:ext uri="{FF2B5EF4-FFF2-40B4-BE49-F238E27FC236}">
                  <a16:creationId xmlns:a16="http://schemas.microsoft.com/office/drawing/2014/main" id="{DE7D2A11-1773-9278-6A4E-875983D7D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2284"/>
              <a:ext cx="9601200" cy="7657032"/>
            </a:xfrm>
            <a:prstGeom prst="rect">
              <a:avLst/>
            </a:prstGeom>
          </p:spPr>
        </p:pic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02166181-F418-0D54-291C-CD8824B86DC5}"/>
                </a:ext>
              </a:extLst>
            </p:cNvPr>
            <p:cNvSpPr/>
            <p:nvPr/>
          </p:nvSpPr>
          <p:spPr>
            <a:xfrm>
              <a:off x="0" y="2572284"/>
              <a:ext cx="972000" cy="7657032"/>
            </a:xfrm>
            <a:prstGeom prst="rect">
              <a:avLst/>
            </a:prstGeom>
            <a:solidFill>
              <a:srgbClr val="C1A9C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43F76262-0B3E-066C-0FAF-2A35522D18AC}"/>
                </a:ext>
              </a:extLst>
            </p:cNvPr>
            <p:cNvSpPr/>
            <p:nvPr/>
          </p:nvSpPr>
          <p:spPr>
            <a:xfrm>
              <a:off x="8642795" y="2572284"/>
              <a:ext cx="958405" cy="7657032"/>
            </a:xfrm>
            <a:prstGeom prst="rect">
              <a:avLst/>
            </a:prstGeom>
            <a:solidFill>
              <a:srgbClr val="C1A9C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2" name="Imagem 11" descr="Ícone&#10;&#10;Descrição gerada automaticamente">
              <a:extLst>
                <a:ext uri="{FF2B5EF4-FFF2-40B4-BE49-F238E27FC236}">
                  <a16:creationId xmlns:a16="http://schemas.microsoft.com/office/drawing/2014/main" id="{3AA89FCD-E2CF-06DE-02A9-6054F2CE69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6726" t="-8660" r="-45851" b="81817"/>
            <a:stretch/>
          </p:blipFill>
          <p:spPr>
            <a:xfrm>
              <a:off x="3218029" y="3533209"/>
              <a:ext cx="3804488" cy="834190"/>
            </a:xfrm>
            <a:prstGeom prst="rect">
              <a:avLst/>
            </a:prstGeom>
          </p:spPr>
        </p:pic>
        <p:pic>
          <p:nvPicPr>
            <p:cNvPr id="11" name="Imagem 10" descr="Ícone&#10;&#10;Descrição gerada automaticamente">
              <a:extLst>
                <a:ext uri="{FF2B5EF4-FFF2-40B4-BE49-F238E27FC236}">
                  <a16:creationId xmlns:a16="http://schemas.microsoft.com/office/drawing/2014/main" id="{39E7A29D-18C0-FB8A-77E1-9E1828FE26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35000"/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620"/>
            <a:stretch/>
          </p:blipFill>
          <p:spPr>
            <a:xfrm>
              <a:off x="4321397" y="6403448"/>
              <a:ext cx="958405" cy="1072468"/>
            </a:xfrm>
            <a:prstGeom prst="rect">
              <a:avLst/>
            </a:prstGeom>
            <a:solidFill>
              <a:srgbClr val="C1A9C1"/>
            </a:solidFill>
          </p:spPr>
        </p:pic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25410D73-7C46-B0D0-8B18-2186F9859DC0}"/>
              </a:ext>
            </a:extLst>
          </p:cNvPr>
          <p:cNvGrpSpPr/>
          <p:nvPr/>
        </p:nvGrpSpPr>
        <p:grpSpPr>
          <a:xfrm>
            <a:off x="2050760" y="366568"/>
            <a:ext cx="6012778" cy="2048419"/>
            <a:chOff x="2050760" y="366568"/>
            <a:chExt cx="6012778" cy="2048419"/>
          </a:xfrm>
        </p:grpSpPr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2DC9C46E-AE69-3BA3-F25F-AA13ED0910D3}"/>
                </a:ext>
              </a:extLst>
            </p:cNvPr>
            <p:cNvSpPr txBox="1"/>
            <p:nvPr/>
          </p:nvSpPr>
          <p:spPr>
            <a:xfrm>
              <a:off x="2496066" y="366568"/>
              <a:ext cx="5567472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pt-BR" sz="8000" dirty="0">
                  <a:solidFill>
                    <a:schemeClr val="bg1"/>
                  </a:solidFill>
                  <a:effectLst>
                    <a:glow rad="101600">
                      <a:srgbClr val="AD89C5">
                        <a:alpha val="60000"/>
                      </a:srgbClr>
                    </a:glow>
                  </a:effectLst>
                  <a:latin typeface="Square One" panose="00000400000000000000" pitchFamily="2" charset="0"/>
                  <a:cs typeface="Quire Sans" panose="020B0502040204020203" pitchFamily="34" charset="0"/>
                </a:rPr>
                <a:t>CSS JEDI:</a:t>
              </a:r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8727DBE8-5FE5-DAE7-1BA6-F4E21921BEFE}"/>
                </a:ext>
              </a:extLst>
            </p:cNvPr>
            <p:cNvSpPr txBox="1"/>
            <p:nvPr/>
          </p:nvSpPr>
          <p:spPr>
            <a:xfrm>
              <a:off x="2050760" y="1768656"/>
              <a:ext cx="58838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DOMINE A FORÇA DO FRONT-END</a:t>
              </a:r>
            </a:p>
          </p:txBody>
        </p:sp>
      </p:grp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F44EFAB-D2CF-B332-48B7-D5A34F025ECA}"/>
              </a:ext>
            </a:extLst>
          </p:cNvPr>
          <p:cNvSpPr txBox="1"/>
          <p:nvPr/>
        </p:nvSpPr>
        <p:spPr>
          <a:xfrm>
            <a:off x="1858688" y="11649812"/>
            <a:ext cx="588382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400" dirty="0">
                <a:solidFill>
                  <a:schemeClr val="bg1"/>
                </a:solidFill>
                <a:latin typeface="Impact" panose="020B0806030902050204" pitchFamily="34" charset="0"/>
              </a:rPr>
              <a:t>Sílvio Diniz</a:t>
            </a:r>
          </a:p>
        </p:txBody>
      </p:sp>
    </p:spTree>
    <p:extLst>
      <p:ext uri="{BB962C8B-B14F-4D97-AF65-F5344CB8AC3E}">
        <p14:creationId xmlns:p14="http://schemas.microsoft.com/office/powerpoint/2010/main" val="1568105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o_componente">
            <a:extLst>
              <a:ext uri="{FF2B5EF4-FFF2-40B4-BE49-F238E27FC236}">
                <a16:creationId xmlns:a16="http://schemas.microsoft.com/office/drawing/2014/main" id="{41F05651-33DD-CF61-14A0-8A00D8F078FB}"/>
              </a:ext>
            </a:extLst>
          </p:cNvPr>
          <p:cNvSpPr txBox="1"/>
          <p:nvPr/>
        </p:nvSpPr>
        <p:spPr>
          <a:xfrm>
            <a:off x="702209" y="2640868"/>
            <a:ext cx="78803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CSS (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Cascading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Style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Sheets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é uma linguagem essencial para estilizar páginas da web. Com a utilização correta dos seletores CSS, podemos direcionar e estilizar elementos específicos de forma eficiente. 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Neste ebook, exploraremos os principais  seletores CSS, e forneceremos exemplos de código em contextos reais. Prepare-se para simplificar o estilo dos seus elementos! </a:t>
            </a:r>
          </a:p>
        </p:txBody>
      </p:sp>
      <p:sp>
        <p:nvSpPr>
          <p:cNvPr id="7" name="subtítulo_componente">
            <a:extLst>
              <a:ext uri="{FF2B5EF4-FFF2-40B4-BE49-F238E27FC236}">
                <a16:creationId xmlns:a16="http://schemas.microsoft.com/office/drawing/2014/main" id="{EF5C7CEA-7ABE-EBA4-F6A7-50B7D3F31416}"/>
              </a:ext>
            </a:extLst>
          </p:cNvPr>
          <p:cNvSpPr txBox="1"/>
          <p:nvPr/>
        </p:nvSpPr>
        <p:spPr>
          <a:xfrm>
            <a:off x="702209" y="1617964"/>
            <a:ext cx="7336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Simplificando o Estilo de seus Elementos</a:t>
            </a:r>
            <a:endParaRPr lang="pt-BR" sz="3200" dirty="0"/>
          </a:p>
        </p:txBody>
      </p:sp>
      <p:sp>
        <p:nvSpPr>
          <p:cNvPr id="8" name="título_componente">
            <a:extLst>
              <a:ext uri="{FF2B5EF4-FFF2-40B4-BE49-F238E27FC236}">
                <a16:creationId xmlns:a16="http://schemas.microsoft.com/office/drawing/2014/main" id="{33E3BC70-F1D5-3E92-C535-D1916B801445}"/>
              </a:ext>
            </a:extLst>
          </p:cNvPr>
          <p:cNvSpPr txBox="1"/>
          <p:nvPr/>
        </p:nvSpPr>
        <p:spPr>
          <a:xfrm>
            <a:off x="702209" y="553604"/>
            <a:ext cx="73364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Principais Seletores CSS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C42F87A-26E6-7C3B-4B73-72913E2812E1}"/>
              </a:ext>
            </a:extLst>
          </p:cNvPr>
          <p:cNvSpPr/>
          <p:nvPr/>
        </p:nvSpPr>
        <p:spPr>
          <a:xfrm flipV="1">
            <a:off x="558209" y="-266547"/>
            <a:ext cx="144000" cy="1512000"/>
          </a:xfrm>
          <a:prstGeom prst="rect">
            <a:avLst/>
          </a:prstGeom>
          <a:gradFill flip="none" rotWithShape="1">
            <a:gsLst>
              <a:gs pos="20000">
                <a:srgbClr val="A77AA7">
                  <a:alpha val="97647"/>
                </a:srgbClr>
              </a:gs>
              <a:gs pos="41674">
                <a:srgbClr val="E8DCE8"/>
              </a:gs>
              <a:gs pos="90000">
                <a:srgbClr val="CED7E8"/>
              </a:gs>
              <a:gs pos="33744">
                <a:srgbClr val="E8DCE8"/>
              </a:gs>
              <a:gs pos="24234">
                <a:srgbClr val="C8A2C8"/>
              </a:gs>
              <a:gs pos="17432">
                <a:srgbClr val="CD9DCD"/>
              </a:gs>
              <a:gs pos="10000">
                <a:srgbClr val="AD89C5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E8DCE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A6C1DEBF-5130-0C7F-484F-85E744E082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 trans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620"/>
          <a:stretch/>
        </p:blipFill>
        <p:spPr>
          <a:xfrm>
            <a:off x="3423140" y="6553523"/>
            <a:ext cx="2979510" cy="3334111"/>
          </a:xfrm>
          <a:prstGeom prst="rect">
            <a:avLst/>
          </a:prstGeom>
          <a:noFill/>
          <a:ln>
            <a:noFill/>
          </a:ln>
          <a:effectLst>
            <a:glow rad="127000">
              <a:srgbClr val="00B0F0">
                <a:alpha val="5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4255494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0A0BCE7-2062-D572-8763-A5677CA6F55F}"/>
              </a:ext>
            </a:extLst>
          </p:cNvPr>
          <p:cNvSpPr txBox="1"/>
          <p:nvPr/>
        </p:nvSpPr>
        <p:spPr>
          <a:xfrm>
            <a:off x="0" y="0"/>
            <a:ext cx="9824484" cy="12801600"/>
          </a:xfrm>
          <a:prstGeom prst="rect">
            <a:avLst/>
          </a:prstGeom>
          <a:solidFill>
            <a:srgbClr val="6C357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AB52B7EC-A886-D5AD-945A-8F1E4FE3F065}"/>
              </a:ext>
            </a:extLst>
          </p:cNvPr>
          <p:cNvSpPr txBox="1"/>
          <p:nvPr/>
        </p:nvSpPr>
        <p:spPr>
          <a:xfrm>
            <a:off x="1196175" y="5798154"/>
            <a:ext cx="7200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SELETORES DE ELEMENTO</a:t>
            </a:r>
            <a:endParaRPr lang="pt-BR" sz="8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C1726ED8-23F8-7CE2-AEBF-7BEB7A57C5D1}"/>
              </a:ext>
            </a:extLst>
          </p:cNvPr>
          <p:cNvSpPr txBox="1"/>
          <p:nvPr/>
        </p:nvSpPr>
        <p:spPr>
          <a:xfrm>
            <a:off x="971110" y="2023732"/>
            <a:ext cx="7200000" cy="4508927"/>
          </a:xfrm>
          <a:prstGeom prst="rect">
            <a:avLst/>
          </a:prstGeom>
          <a:noFill/>
          <a:ln>
            <a:solidFill>
              <a:srgbClr val="6C357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CD9DCD"/>
                  </a:solidFill>
                </a:ln>
                <a:noFill/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01</a:t>
            </a:r>
            <a:endParaRPr lang="pt-BR" sz="28700" dirty="0">
              <a:ln>
                <a:solidFill>
                  <a:srgbClr val="CD9DCD"/>
                </a:solidFill>
              </a:ln>
              <a:noFill/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BA0A984-C8A6-9B1E-FF03-5F0301DA4EE8}"/>
              </a:ext>
            </a:extLst>
          </p:cNvPr>
          <p:cNvSpPr/>
          <p:nvPr/>
        </p:nvSpPr>
        <p:spPr>
          <a:xfrm>
            <a:off x="744279" y="8527831"/>
            <a:ext cx="8080744" cy="108000"/>
          </a:xfrm>
          <a:prstGeom prst="rect">
            <a:avLst/>
          </a:prstGeom>
          <a:gradFill>
            <a:gsLst>
              <a:gs pos="3030">
                <a:srgbClr val="A77AA7">
                  <a:alpha val="97647"/>
                </a:srgbClr>
              </a:gs>
              <a:gs pos="41674">
                <a:srgbClr val="E8DCE8"/>
              </a:gs>
              <a:gs pos="90000">
                <a:srgbClr val="CED7E8"/>
              </a:gs>
              <a:gs pos="33744">
                <a:srgbClr val="E8DCE8"/>
              </a:gs>
              <a:gs pos="24234">
                <a:srgbClr val="C8A2C8"/>
              </a:gs>
              <a:gs pos="17432">
                <a:srgbClr val="CD9DCD"/>
              </a:gs>
              <a:gs pos="10000">
                <a:srgbClr val="AD89C5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E8DCE8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o_componente">
            <a:extLst>
              <a:ext uri="{FF2B5EF4-FFF2-40B4-BE49-F238E27FC236}">
                <a16:creationId xmlns:a16="http://schemas.microsoft.com/office/drawing/2014/main" id="{53778A06-7998-D656-D875-F7C09F8D42A9}"/>
              </a:ext>
            </a:extLst>
          </p:cNvPr>
          <p:cNvSpPr txBox="1"/>
          <p:nvPr/>
        </p:nvSpPr>
        <p:spPr>
          <a:xfrm>
            <a:off x="744280" y="8931209"/>
            <a:ext cx="80807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Os seletores de elemento permitem que você direcione um elemento HTML específico com base em seu nome de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tag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   Eles são simples e diretos. Vamos ver alguns exemplos: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08829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_componente">
            <a:extLst>
              <a:ext uri="{FF2B5EF4-FFF2-40B4-BE49-F238E27FC236}">
                <a16:creationId xmlns:a16="http://schemas.microsoft.com/office/drawing/2014/main" id="{6A693A01-0EB6-7C73-D159-05FAD9322315}"/>
              </a:ext>
            </a:extLst>
          </p:cNvPr>
          <p:cNvSpPr txBox="1"/>
          <p:nvPr/>
        </p:nvSpPr>
        <p:spPr>
          <a:xfrm>
            <a:off x="1307805" y="1460287"/>
            <a:ext cx="733646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seletor de elemento simples é utilizado para selecionar elementos com base em seu nome de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tag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Por exemplo, para estilizar todos os parágrafos em seu documento HTML, você pode usar o seletor de elemento p. Veja o exemplo abaixo.</a:t>
            </a:r>
          </a:p>
          <a:p>
            <a:endParaRPr lang="pt-BR" dirty="0"/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2CE89122-9889-0D88-88F5-2D0C623DFDC5}"/>
              </a:ext>
            </a:extLst>
          </p:cNvPr>
          <p:cNvSpPr txBox="1"/>
          <p:nvPr/>
        </p:nvSpPr>
        <p:spPr>
          <a:xfrm>
            <a:off x="1307805" y="400754"/>
            <a:ext cx="73364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Seletor Elemento Simples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14" name="Imagem 1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5D594E5B-7BDD-BB5C-268B-5EB930ADD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72" y="4829839"/>
            <a:ext cx="96012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004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o_componente">
            <a:extLst>
              <a:ext uri="{FF2B5EF4-FFF2-40B4-BE49-F238E27FC236}">
                <a16:creationId xmlns:a16="http://schemas.microsoft.com/office/drawing/2014/main" id="{6A693A01-0EB6-7C73-D159-05FAD9322315}"/>
              </a:ext>
            </a:extLst>
          </p:cNvPr>
          <p:cNvSpPr txBox="1"/>
          <p:nvPr/>
        </p:nvSpPr>
        <p:spPr>
          <a:xfrm>
            <a:off x="1307805" y="1460287"/>
            <a:ext cx="733646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Você também pode utilizar uma classe em conjunto com o seletor de elemento para direcionar elementos específicos. Por exemplo, para utilizar os parágrafos com classe “destaque”, você pode usar o seletor `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p.destaque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`. Veja o exemplo:</a:t>
            </a:r>
          </a:p>
          <a:p>
            <a:endParaRPr lang="pt-BR" dirty="0"/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2CE89122-9889-0D88-88F5-2D0C623DFDC5}"/>
              </a:ext>
            </a:extLst>
          </p:cNvPr>
          <p:cNvSpPr txBox="1"/>
          <p:nvPr/>
        </p:nvSpPr>
        <p:spPr>
          <a:xfrm>
            <a:off x="1307805" y="400754"/>
            <a:ext cx="73364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Seletor de Elemento  com Classe</a:t>
            </a:r>
            <a:endParaRPr lang="pt-BR" sz="4000" dirty="0">
              <a:latin typeface="Impact" panose="020B0806030902050204" pitchFamily="34" charset="0"/>
            </a:endParaRPr>
          </a:p>
        </p:txBody>
      </p:sp>
      <p:pic>
        <p:nvPicPr>
          <p:cNvPr id="5" name="Imagem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226D17A0-194D-3E23-962C-B1132EBB38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77" y="4787309"/>
            <a:ext cx="96012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394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0A0BCE7-2062-D572-8763-A5677CA6F55F}"/>
              </a:ext>
            </a:extLst>
          </p:cNvPr>
          <p:cNvSpPr txBox="1"/>
          <p:nvPr/>
        </p:nvSpPr>
        <p:spPr>
          <a:xfrm>
            <a:off x="0" y="0"/>
            <a:ext cx="9824484" cy="12801600"/>
          </a:xfrm>
          <a:prstGeom prst="rect">
            <a:avLst/>
          </a:prstGeom>
          <a:solidFill>
            <a:srgbClr val="6C357F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AB52B7EC-A886-D5AD-945A-8F1E4FE3F065}"/>
              </a:ext>
            </a:extLst>
          </p:cNvPr>
          <p:cNvSpPr txBox="1"/>
          <p:nvPr/>
        </p:nvSpPr>
        <p:spPr>
          <a:xfrm>
            <a:off x="1196175" y="5798154"/>
            <a:ext cx="7200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SELETORES DE CLASSE E ID</a:t>
            </a:r>
            <a:endParaRPr lang="pt-BR" sz="8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C1726ED8-23F8-7CE2-AEBF-7BEB7A57C5D1}"/>
              </a:ext>
            </a:extLst>
          </p:cNvPr>
          <p:cNvSpPr txBox="1"/>
          <p:nvPr/>
        </p:nvSpPr>
        <p:spPr>
          <a:xfrm>
            <a:off x="971110" y="2023732"/>
            <a:ext cx="7200000" cy="4508927"/>
          </a:xfrm>
          <a:prstGeom prst="rect">
            <a:avLst/>
          </a:prstGeom>
          <a:noFill/>
          <a:ln>
            <a:solidFill>
              <a:srgbClr val="6C357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CD9DCD"/>
                  </a:solidFill>
                </a:ln>
                <a:noFill/>
                <a:latin typeface="Impact" panose="020B080603090205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02</a:t>
            </a:r>
            <a:endParaRPr lang="pt-BR" sz="28700" dirty="0">
              <a:ln>
                <a:solidFill>
                  <a:srgbClr val="CD9DCD"/>
                </a:solidFill>
              </a:ln>
              <a:noFill/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BA0A984-C8A6-9B1E-FF03-5F0301DA4EE8}"/>
              </a:ext>
            </a:extLst>
          </p:cNvPr>
          <p:cNvSpPr/>
          <p:nvPr/>
        </p:nvSpPr>
        <p:spPr>
          <a:xfrm>
            <a:off x="744279" y="8527831"/>
            <a:ext cx="8080744" cy="108000"/>
          </a:xfrm>
          <a:prstGeom prst="rect">
            <a:avLst/>
          </a:prstGeom>
          <a:gradFill>
            <a:gsLst>
              <a:gs pos="3030">
                <a:srgbClr val="A77AA7">
                  <a:alpha val="97647"/>
                </a:srgbClr>
              </a:gs>
              <a:gs pos="41674">
                <a:srgbClr val="E8DCE8"/>
              </a:gs>
              <a:gs pos="90000">
                <a:srgbClr val="CED7E8"/>
              </a:gs>
              <a:gs pos="33744">
                <a:srgbClr val="E8DCE8"/>
              </a:gs>
              <a:gs pos="24234">
                <a:srgbClr val="C8A2C8"/>
              </a:gs>
              <a:gs pos="17432">
                <a:srgbClr val="CD9DCD"/>
              </a:gs>
              <a:gs pos="10000">
                <a:srgbClr val="AD89C5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E8DCE8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o_componente">
            <a:extLst>
              <a:ext uri="{FF2B5EF4-FFF2-40B4-BE49-F238E27FC236}">
                <a16:creationId xmlns:a16="http://schemas.microsoft.com/office/drawing/2014/main" id="{9ECB20BA-03BA-00F5-5B6C-89CEAB9CA56D}"/>
              </a:ext>
            </a:extLst>
          </p:cNvPr>
          <p:cNvSpPr txBox="1"/>
          <p:nvPr/>
        </p:nvSpPr>
        <p:spPr>
          <a:xfrm>
            <a:off x="744280" y="8931209"/>
            <a:ext cx="808074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seletor de classe e </a:t>
            </a:r>
            <a:r>
              <a:rPr lang="pt-BR" sz="24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 fornece 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uma maneira mais precisa de  direcionar elementos . Eles permitem que você atribua identificadores ou classes aos elementos HTML e os estilize de forma independente. Veja exemplos a seguir:</a:t>
            </a:r>
            <a:endParaRPr lang="pt-BR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863663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1093</TotalTime>
  <Words>609</Words>
  <Application>Microsoft Office PowerPoint</Application>
  <PresentationFormat>Papel A3 (297 x 420 mm)</PresentationFormat>
  <Paragraphs>37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2" baseType="lpstr">
      <vt:lpstr>Aptos</vt:lpstr>
      <vt:lpstr>Aptos Display</vt:lpstr>
      <vt:lpstr>Arial</vt:lpstr>
      <vt:lpstr>Calibri</vt:lpstr>
      <vt:lpstr>Calibri Light</vt:lpstr>
      <vt:lpstr>Impact</vt:lpstr>
      <vt:lpstr>Square One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Edson Defendi</dc:creator>
  <cp:lastModifiedBy>Edson Defendi</cp:lastModifiedBy>
  <cp:revision>65</cp:revision>
  <dcterms:created xsi:type="dcterms:W3CDTF">2024-06-10T20:44:29Z</dcterms:created>
  <dcterms:modified xsi:type="dcterms:W3CDTF">2024-06-12T23:59:31Z</dcterms:modified>
</cp:coreProperties>
</file>

<file path=docProps/thumbnail.jpeg>
</file>